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4" r:id="rId2"/>
    <p:sldId id="298" r:id="rId3"/>
    <p:sldId id="300" r:id="rId4"/>
    <p:sldId id="301" r:id="rId5"/>
    <p:sldId id="302" r:id="rId6"/>
    <p:sldId id="303" r:id="rId7"/>
    <p:sldId id="315" r:id="rId8"/>
    <p:sldId id="305" r:id="rId9"/>
    <p:sldId id="319" r:id="rId10"/>
    <p:sldId id="320" r:id="rId11"/>
    <p:sldId id="307" r:id="rId12"/>
    <p:sldId id="308" r:id="rId13"/>
    <p:sldId id="311" r:id="rId14"/>
    <p:sldId id="288" r:id="rId15"/>
    <p:sldId id="323" r:id="rId16"/>
    <p:sldId id="321" r:id="rId17"/>
    <p:sldId id="322" r:id="rId1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Angsana New"/>
        <a:cs typeface="Angsana New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Angsana New"/>
        <a:cs typeface="Angsana New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Angsana New"/>
        <a:cs typeface="Angsana New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Angsana New"/>
        <a:cs typeface="Angsana Ne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99"/>
    <a:srgbClr val="B31B1B"/>
    <a:srgbClr val="CCE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A84A905B-2950-4509-B79E-E93B20399F9B}" type="datetimeFigureOut">
              <a:rPr lang="th-TH"/>
              <a:pPr>
                <a:defRPr/>
              </a:pPr>
              <a:t>02/02/53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E22FADAD-AD7A-4C92-85F6-4AFB7DD21B8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1F743E5F-99DA-4806-AAF2-758C5B89753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8C54-4090-41AE-80ED-8337D11596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1DBA-3763-4573-AF7D-E0F95C5AD5B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6D94-7676-4797-A620-0665BFF3A1A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7767-1094-496A-9887-41C0180511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F49A-F447-4C61-B351-D8D7D7B7B5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781A-9E7C-458E-85BA-F5935993E8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E181-7906-4339-9487-855912A2A66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3DBB-A2DE-4FC4-8D42-2682F29D39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B329-4DFA-4A3A-8FD6-20A2DAC7CC4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D0CD-7559-40D7-B652-A403A5278B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9AB0-2787-4192-A833-5F697244A85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62DF7-CCEC-4A1A-93B5-9A77708E8F0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EF6A0023-A655-4E1F-92B7-A6D3249063E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ngsana New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ngsana New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ngsana New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ngsana New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ngsana New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ngsana New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ngsana New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ngsana New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ngsana New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ngsana New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ictur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266700"/>
            <a:ext cx="946785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4200" b="1" dirty="0">
                <a:latin typeface="Calibri" pitchFamily="34" charset="0"/>
              </a:rPr>
              <a:t>Index Insurance for Pro-poor</a:t>
            </a:r>
          </a:p>
          <a:p>
            <a:pPr>
              <a:lnSpc>
                <a:spcPct val="70000"/>
              </a:lnSpc>
              <a:spcAft>
                <a:spcPct val="40000"/>
              </a:spcAft>
            </a:pPr>
            <a:r>
              <a:rPr lang="en-US" sz="4200" b="1" dirty="0">
                <a:latin typeface="Calibri" pitchFamily="34" charset="0"/>
              </a:rPr>
              <a:t>Biodiversity Conservation:</a:t>
            </a:r>
          </a:p>
          <a:p>
            <a:pPr>
              <a:lnSpc>
                <a:spcPct val="70000"/>
              </a:lnSpc>
            </a:pPr>
            <a:r>
              <a:rPr lang="en-US" sz="4200" b="1" dirty="0">
                <a:latin typeface="Calibri" pitchFamily="34" charset="0"/>
              </a:rPr>
              <a:t>The Case of Hornbills</a:t>
            </a:r>
          </a:p>
          <a:p>
            <a:pPr>
              <a:lnSpc>
                <a:spcPct val="70000"/>
              </a:lnSpc>
            </a:pPr>
            <a:r>
              <a:rPr lang="en-US" sz="4200" b="1" dirty="0">
                <a:latin typeface="Calibri" pitchFamily="34" charset="0"/>
              </a:rPr>
              <a:t>in Southern Thailand</a:t>
            </a:r>
          </a:p>
          <a:p>
            <a:pPr>
              <a:lnSpc>
                <a:spcPct val="70000"/>
              </a:lnSpc>
            </a:pPr>
            <a:endParaRPr lang="en-US" sz="42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Pin Chantarat, Tavan Janvilisri, </a:t>
            </a:r>
            <a:r>
              <a:rPr lang="en-US" sz="2400" dirty="0" err="1">
                <a:latin typeface="Calibri" pitchFamily="34" charset="0"/>
              </a:rPr>
              <a:t>Chularat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Niratisayakul</a:t>
            </a:r>
            <a:r>
              <a:rPr lang="en-US" sz="2400" dirty="0">
                <a:latin typeface="Calibri" pitchFamily="34" charset="0"/>
              </a:rPr>
              <a:t>, </a:t>
            </a:r>
          </a:p>
          <a:p>
            <a:r>
              <a:rPr lang="en-US" sz="2400" dirty="0" err="1">
                <a:latin typeface="Calibri" pitchFamily="34" charset="0"/>
              </a:rPr>
              <a:t>Sittichai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Mudsri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</a:rPr>
              <a:t>Pilai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Poonswad</a:t>
            </a:r>
            <a:r>
              <a:rPr lang="en-US" sz="2400" dirty="0">
                <a:latin typeface="Calibri" pitchFamily="34" charset="0"/>
              </a:rPr>
              <a:t> and Chris Barrett</a:t>
            </a:r>
          </a:p>
          <a:p>
            <a:endParaRPr lang="en-US" sz="3200" dirty="0">
              <a:latin typeface="Calibri" pitchFamily="34" charset="0"/>
            </a:endParaRPr>
          </a:p>
          <a:p>
            <a:pPr>
              <a:spcBef>
                <a:spcPct val="40000"/>
              </a:spcBef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ct val="40000"/>
              </a:spcBef>
            </a:pPr>
            <a:r>
              <a:rPr lang="en-US" sz="2400" dirty="0">
                <a:latin typeface="Calibri" pitchFamily="34" charset="0"/>
              </a:rPr>
              <a:t>Biodiversity and Poverty Traps</a:t>
            </a:r>
          </a:p>
          <a:p>
            <a:r>
              <a:rPr lang="en-US" sz="2400" dirty="0">
                <a:latin typeface="Calibri" pitchFamily="34" charset="0"/>
              </a:rPr>
              <a:t>Workshop, Cornell University</a:t>
            </a:r>
          </a:p>
          <a:p>
            <a:r>
              <a:rPr lang="en-US" sz="2400" dirty="0">
                <a:latin typeface="Calibri" pitchFamily="34" charset="0"/>
              </a:rPr>
              <a:t>February 5, 2010</a:t>
            </a:r>
          </a:p>
          <a:p>
            <a:endParaRPr lang="en-US" sz="24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0" y="6381750"/>
            <a:ext cx="284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Results of Predictive Relationships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28575" y="3717925"/>
            <a:ext cx="9137650" cy="3132138"/>
            <a:chOff x="18" y="2342"/>
            <a:chExt cx="5756" cy="1973"/>
          </a:xfrm>
        </p:grpSpPr>
        <p:sp>
          <p:nvSpPr>
            <p:cNvPr id="25610" name="Rectangle 6"/>
            <p:cNvSpPr>
              <a:spLocks noChangeArrowheads="1"/>
            </p:cNvSpPr>
            <p:nvPr/>
          </p:nvSpPr>
          <p:spPr bwMode="auto">
            <a:xfrm>
              <a:off x="18" y="2460"/>
              <a:ext cx="5756" cy="18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1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" y="2342"/>
              <a:ext cx="5540" cy="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10937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/>
              <a:t>Evidence that villagers cope with wind storm shocks by disturbance to hornbills</a:t>
            </a:r>
            <a:r>
              <a:rPr lang="en-US" sz="2000">
                <a:solidFill>
                  <a:srgbClr val="B31B1B"/>
                </a:solidFill>
              </a:rPr>
              <a:t> </a:t>
            </a:r>
          </a:p>
          <a:p>
            <a:pPr marL="395288" indent="-395288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solidFill>
                  <a:srgbClr val="B31B1B"/>
                </a:solidFill>
              </a:rPr>
              <a:t>(3) Breeding success (% of total fledged chicks from total nest trees available 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0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>
              <a:solidFill>
                <a:srgbClr val="B31B1B"/>
              </a:solidFill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7523163" y="3932238"/>
            <a:ext cx="1512887" cy="2881312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468313" y="1916113"/>
            <a:ext cx="3311525" cy="576262"/>
            <a:chOff x="295" y="1888"/>
            <a:chExt cx="2086" cy="363"/>
          </a:xfrm>
        </p:grpSpPr>
        <p:sp>
          <p:nvSpPr>
            <p:cNvPr id="25608" name="Rectangle 9"/>
            <p:cNvSpPr>
              <a:spLocks noChangeArrowheads="1"/>
            </p:cNvSpPr>
            <p:nvPr/>
          </p:nvSpPr>
          <p:spPr bwMode="auto">
            <a:xfrm>
              <a:off x="295" y="1888"/>
              <a:ext cx="2086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09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7" y="1933"/>
              <a:ext cx="145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142875" y="2546350"/>
            <a:ext cx="91090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1800"/>
              <a:t>  High correlations between breeding success and lagged consumption = 0.77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800"/>
              <a:t>  Cannot directly estimate this due to limited village consumption data availability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800"/>
              <a:t>  Strong effects of lagged wind speeds on breeding success include both induced disturbance and any others, much of which is storm-induced anthropogenic pressure</a:t>
            </a:r>
          </a:p>
          <a:p>
            <a:pPr>
              <a:spcBef>
                <a:spcPct val="20000"/>
              </a:spcBef>
            </a:pPr>
            <a:r>
              <a:rPr lang="en-US" sz="1800"/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Contract Specifications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7950" y="1093788"/>
            <a:ext cx="6048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How would this insurance work?</a:t>
            </a:r>
          </a:p>
        </p:txBody>
      </p:sp>
      <p:grpSp>
        <p:nvGrpSpPr>
          <p:cNvPr id="26628" name="Group 22"/>
          <p:cNvGrpSpPr>
            <a:grpSpLocks/>
          </p:cNvGrpSpPr>
          <p:nvPr/>
        </p:nvGrpSpPr>
        <p:grpSpPr bwMode="auto">
          <a:xfrm>
            <a:off x="584200" y="2997200"/>
            <a:ext cx="4132263" cy="647700"/>
            <a:chOff x="368" y="2341"/>
            <a:chExt cx="2603" cy="408"/>
          </a:xfrm>
        </p:grpSpPr>
        <p:sp>
          <p:nvSpPr>
            <p:cNvPr id="26636" name="Rectangle 15"/>
            <p:cNvSpPr>
              <a:spLocks noChangeArrowheads="1"/>
            </p:cNvSpPr>
            <p:nvPr/>
          </p:nvSpPr>
          <p:spPr bwMode="auto">
            <a:xfrm>
              <a:off x="368" y="2341"/>
              <a:ext cx="2603" cy="4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6637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" y="2432"/>
              <a:ext cx="24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9" name="Text Box 23"/>
          <p:cNvSpPr txBox="1">
            <a:spLocks noChangeArrowheads="1"/>
          </p:cNvSpPr>
          <p:nvPr/>
        </p:nvSpPr>
        <p:spPr bwMode="auto">
          <a:xfrm>
            <a:off x="107950" y="1512888"/>
            <a:ext cx="601345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  Conservation project can insures any </a:t>
            </a:r>
            <a:r>
              <a:rPr lang="en-US" sz="2000" i="1"/>
              <a:t>T </a:t>
            </a:r>
            <a:r>
              <a:rPr lang="en-US" sz="2000"/>
              <a:t>nest trees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  </a:t>
            </a:r>
            <a:r>
              <a:rPr lang="en-US" sz="2000" u="sng"/>
              <a:t>If wind-based nest loss index exceeds strike </a:t>
            </a:r>
            <a:r>
              <a:rPr lang="en-US" sz="2000" i="1" u="sng"/>
              <a:t>l*,</a:t>
            </a:r>
            <a:r>
              <a:rPr lang="en-US" sz="2000"/>
              <a:t> insurance payout can finance rapid community-based nest replacement (e.g., </a:t>
            </a:r>
            <a:r>
              <a:rPr lang="en-US" sz="2000">
                <a:hlinkClick r:id="rId3" action="ppaction://hlinksldjump"/>
              </a:rPr>
              <a:t>artificial nests</a:t>
            </a:r>
            <a:r>
              <a:rPr lang="en-US" sz="2000"/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US" sz="2000"/>
          </a:p>
          <a:p>
            <a:pPr>
              <a:spcBef>
                <a:spcPct val="30000"/>
              </a:spcBef>
              <a:buFontTx/>
              <a:buChar char="•"/>
            </a:pPr>
            <a:endParaRPr lang="en-US" sz="2000"/>
          </a:p>
          <a:p>
            <a:pPr>
              <a:spcBef>
                <a:spcPct val="60000"/>
              </a:spcBef>
              <a:buFontTx/>
              <a:buChar char="•"/>
            </a:pPr>
            <a:r>
              <a:rPr lang="en-US" sz="2000"/>
              <a:t> c: total replacement cost per tree nest (artificial nest =$400, installation and annual monitoring by local villager = $600, which goes directly to villager)</a:t>
            </a:r>
            <a:r>
              <a:rPr lang="en-US" sz="1800"/>
              <a:t>  </a:t>
            </a:r>
          </a:p>
        </p:txBody>
      </p:sp>
      <p:pic>
        <p:nvPicPr>
          <p:cNvPr id="26630" name="Picture 26" descr="Pictur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1023938"/>
            <a:ext cx="30607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25" name="Group 25"/>
          <p:cNvGrpSpPr>
            <a:grpSpLocks/>
          </p:cNvGrpSpPr>
          <p:nvPr/>
        </p:nvGrpSpPr>
        <p:grpSpPr bwMode="auto">
          <a:xfrm>
            <a:off x="65088" y="4910138"/>
            <a:ext cx="9043987" cy="1946275"/>
            <a:chOff x="41" y="3066"/>
            <a:chExt cx="5697" cy="1226"/>
          </a:xfrm>
        </p:grpSpPr>
        <p:grpSp>
          <p:nvGrpSpPr>
            <p:cNvPr id="26632" name="Group 8"/>
            <p:cNvGrpSpPr>
              <a:grpSpLocks/>
            </p:cNvGrpSpPr>
            <p:nvPr/>
          </p:nvGrpSpPr>
          <p:grpSpPr bwMode="auto">
            <a:xfrm>
              <a:off x="41" y="3066"/>
              <a:ext cx="5697" cy="1226"/>
              <a:chOff x="884" y="1797"/>
              <a:chExt cx="3992" cy="817"/>
            </a:xfrm>
          </p:grpSpPr>
          <p:sp>
            <p:nvSpPr>
              <p:cNvPr id="26634" name="Rectangle 9"/>
              <p:cNvSpPr>
                <a:spLocks noChangeArrowheads="1"/>
              </p:cNvSpPr>
              <p:nvPr/>
            </p:nvSpPr>
            <p:spPr bwMode="auto">
              <a:xfrm>
                <a:off x="884" y="1797"/>
                <a:ext cx="3992" cy="8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6635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08" y="1823"/>
                <a:ext cx="3744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633" name="Rectangle 24"/>
            <p:cNvSpPr>
              <a:spLocks noChangeArrowheads="1"/>
            </p:cNvSpPr>
            <p:nvPr/>
          </p:nvSpPr>
          <p:spPr bwMode="auto">
            <a:xfrm>
              <a:off x="3134" y="3221"/>
              <a:ext cx="1225" cy="953"/>
            </a:xfrm>
            <a:prstGeom prst="rect">
              <a:avLst/>
            </a:prstGeom>
            <a:noFill/>
            <a:ln w="38100">
              <a:solidFill>
                <a:srgbClr val="B31B1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Simulated Evaluation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0825" y="1093788"/>
            <a:ext cx="8642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/>
              <a:t>Assume that project </a:t>
            </a:r>
            <a:r>
              <a:rPr lang="en-US" sz="2000" u="sng"/>
              <a:t>insures all nest trees</a:t>
            </a:r>
            <a:r>
              <a:rPr lang="en-US" sz="2000"/>
              <a:t> at the beginning of any year </a:t>
            </a:r>
            <a:r>
              <a:rPr lang="en-US" sz="2000" i="1"/>
              <a:t>t</a:t>
            </a:r>
            <a:r>
              <a:rPr lang="en-US" sz="2000"/>
              <a:t>, and that each villager receives $600/12 = $50 for full installation and monitoring of an artificial nest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u="sng"/>
              <a:t>5% contract</a:t>
            </a:r>
            <a:r>
              <a:rPr lang="en-US" sz="2000"/>
              <a:t> would reduce prob. of flock collapse below initial size (1827) by from 80% to 60% and eliminate prob. of collapse below 1500.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/>
              <a:t>It would reduce poverty headcount ($1.25/day) by 20%</a:t>
            </a:r>
          </a:p>
        </p:txBody>
      </p:sp>
      <p:grpSp>
        <p:nvGrpSpPr>
          <p:cNvPr id="27652" name="Group 13"/>
          <p:cNvGrpSpPr>
            <a:grpSpLocks/>
          </p:cNvGrpSpPr>
          <p:nvPr/>
        </p:nvGrpSpPr>
        <p:grpSpPr bwMode="auto">
          <a:xfrm>
            <a:off x="0" y="3213100"/>
            <a:ext cx="9144000" cy="3671888"/>
            <a:chOff x="0" y="1888"/>
            <a:chExt cx="5760" cy="2449"/>
          </a:xfrm>
        </p:grpSpPr>
        <p:sp>
          <p:nvSpPr>
            <p:cNvPr id="27653" name="Rectangle 9"/>
            <p:cNvSpPr>
              <a:spLocks noChangeArrowheads="1"/>
            </p:cNvSpPr>
            <p:nvPr/>
          </p:nvSpPr>
          <p:spPr bwMode="auto">
            <a:xfrm>
              <a:off x="0" y="1888"/>
              <a:ext cx="5760" cy="24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76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" y="2337"/>
              <a:ext cx="5248" cy="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 Box 12"/>
            <p:cNvSpPr txBox="1">
              <a:spLocks noChangeArrowheads="1"/>
            </p:cNvSpPr>
            <p:nvPr/>
          </p:nvSpPr>
          <p:spPr bwMode="auto">
            <a:xfrm>
              <a:off x="282" y="1888"/>
              <a:ext cx="524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/>
                <a:t>Cumulative distributions of 1000 replications of 100-yr simulated dynamics</a:t>
              </a:r>
            </a:p>
            <a:p>
              <a:pPr algn="ctr">
                <a:spcBef>
                  <a:spcPct val="30000"/>
                </a:spcBef>
              </a:pPr>
              <a:r>
                <a:rPr lang="en-US" sz="1600"/>
                <a:t>(line= no insurance, dash = 5% strike contract, dot = 15% strike contract)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Discussion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877888"/>
            <a:ext cx="8893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Index insurance shows promise as a mean to manage weather and natural disaster risk </a:t>
            </a:r>
            <a:r>
              <a:rPr lang="en-US" sz="2200"/>
              <a:t>(which commonly affects conservation outcomes and rural livelihoods that depend on natural resources)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In the case of hornbill conservation, wind-based index insurance: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Can enable project to finance community-based nest recovery program for rapid restore of necessary nesting capacity  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Provide disaster support to storm-affected rural villager s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Potentially reduce human disruption to hornbill breeding success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sym typeface="Wingdings" pitchFamily="2" charset="2"/>
              </a:rPr>
              <a:t>Opportunities provided by index insurance could widely apply:</a:t>
            </a:r>
            <a:endParaRPr lang="en-US" sz="2200">
              <a:solidFill>
                <a:srgbClr val="B31B1B"/>
              </a:solidFill>
            </a:endParaRP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When both people and biodiversity are threatened by a common, measurable shock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Where there exists high-quality longitudinal data on an insurable interest (nest trees) and a reliable weather or covariate risk index (cost effective, objectively verifiable in near real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1113"/>
            <a:ext cx="915035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7950" y="4494213"/>
            <a:ext cx="738028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libri" pitchFamily="34" charset="0"/>
                <a:ea typeface="DSN Newspaper"/>
                <a:cs typeface="DSN Newspaper"/>
              </a:rPr>
              <a:t>Thank you</a:t>
            </a:r>
          </a:p>
          <a:p>
            <a:r>
              <a:rPr lang="en-US" sz="4000" b="1">
                <a:solidFill>
                  <a:schemeClr val="bg1"/>
                </a:solidFill>
                <a:latin typeface="Calibri" pitchFamily="34" charset="0"/>
                <a:ea typeface="DSN Newspaper"/>
                <a:cs typeface="DSN Newspaper"/>
              </a:rPr>
              <a:t>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1700213"/>
            <a:ext cx="9144000" cy="208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/>
              <a:t>Back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Summary of Nesting Cycle and Density in BSNP </a:t>
            </a:r>
          </a:p>
          <a:p>
            <a:endParaRPr lang="en-US" b="1" i="1">
              <a:latin typeface="Calibri" pitchFamily="34" charset="0"/>
            </a:endParaRP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871538"/>
            <a:ext cx="66929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8012113" y="3068638"/>
            <a:ext cx="11318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hlinkClick r:id="rId3" action="ppaction://hlinksldjump"/>
              </a:rPr>
              <a:t>Back&gt;&gt;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687763"/>
            <a:ext cx="44989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9"/>
          <p:cNvSpPr>
            <a:spLocks noChangeArrowheads="1"/>
          </p:cNvSpPr>
          <p:nvPr/>
        </p:nvSpPr>
        <p:spPr bwMode="auto">
          <a:xfrm>
            <a:off x="7956550" y="6453188"/>
            <a:ext cx="11874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Artificial nest installation and Use by hornbills 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32773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12113" y="6430963"/>
            <a:ext cx="11318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hlinkClick r:id="rId3" action="ppaction://hlinksldjump"/>
              </a:rPr>
              <a:t>Back&gt;&gt;</a:t>
            </a:r>
            <a:endParaRPr lang="en-US" sz="2200"/>
          </a:p>
        </p:txBody>
      </p:sp>
      <p:pic>
        <p:nvPicPr>
          <p:cNvPr id="32774" name="Picture 10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835025"/>
            <a:ext cx="4291013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1" descr="Pictur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836613"/>
            <a:ext cx="44989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Insurance, Conservation and Rural Poverty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0825" y="877888"/>
            <a:ext cx="8893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/>
              <a:t>Environmental and economic costs of uninsured (weather and natural disaster) risk, esp. w/ threshold-based traps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Insurance </a:t>
            </a:r>
            <a:r>
              <a:rPr lang="en-US" sz="2200">
                <a:solidFill>
                  <a:srgbClr val="B31B1B"/>
                </a:solidFill>
                <a:sym typeface="Wingdings" pitchFamily="2" charset="2"/>
              </a:rPr>
              <a:t> </a:t>
            </a:r>
            <a:r>
              <a:rPr lang="en-US" sz="2200">
                <a:solidFill>
                  <a:srgbClr val="B31B1B"/>
                </a:solidFill>
              </a:rPr>
              <a:t>rural livelihood and poverty: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Provide ex post safety net to prevent downward slide of vulnerable populations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May encourage investment and asset accumulation by the poor 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May induce financial deepening by crowding-in credit market</a:t>
            </a:r>
            <a:r>
              <a:rPr lang="en-US" sz="2200"/>
              <a:t> 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sym typeface="Wingdings" pitchFamily="2" charset="2"/>
              </a:rPr>
              <a:t>Insurance  p</a:t>
            </a:r>
            <a:r>
              <a:rPr lang="en-US" sz="2200">
                <a:solidFill>
                  <a:srgbClr val="B31B1B"/>
                </a:solidFill>
              </a:rPr>
              <a:t>re-finance rapid rehabilitation and recovery: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Ensure adequate, timely response that enhances resilience to shocks so as to prevent species/system collapse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When shocks are strongly linked to livelihood and ecosystem dynamics, insurance for cash-for-conservation work can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Provide safety net for both people and endangered species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Replace predatory behaviors with restorative behaviors as a way to cope with shocks.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The Potential of Index Insurance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5" y="877888"/>
            <a:ext cx="8893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Conventional insurance unlikely to work</a:t>
            </a:r>
            <a:r>
              <a:rPr lang="en-US" sz="2200"/>
              <a:t> due to transaction costs and incentive problems (moral hazard and adverse selection)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/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Index insurance w/ indemnity payments based on “an index” 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Objectively verifiable, available at low cost in real time 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Not manipulable by either party to the contract 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Strongly correlated with covariate risk being insured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No transactions costs of measuring individual losses</a:t>
            </a:r>
          </a:p>
          <a:p>
            <a:pPr marL="1092200" lvl="1" indent="-368300"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000"/>
              <a:t>Preserves effort incentives (no moral hazard) as insured cannot influence index</a:t>
            </a:r>
          </a:p>
          <a:p>
            <a:pPr marL="1092200" lvl="1" indent="-368300"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000"/>
              <a:t>Available on near real-time basis: faster indemnity payment for more effective recovery response</a:t>
            </a:r>
          </a:p>
          <a:p>
            <a:pPr marL="1092200" lvl="1" indent="-368300"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endParaRPr lang="en-US" sz="2000"/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Pre-requisite: strong correlation established from sufficiently high-quality data of insurable risk (the index)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This paper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388" y="877888"/>
            <a:ext cx="89646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Explores a novel application of index insurance for pro-poor biodiversity conservation</a:t>
            </a:r>
            <a:endParaRPr lang="en-US" sz="2200"/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Illustrates using community-based hornbill conservation in Budo Su-Ngai Padi National Park (BSNP), southern Thailand 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Strong winds (e.g., tropical storms) are a key threat to both endangered hornbill reproduction and to rural livelihoods </a:t>
            </a:r>
          </a:p>
          <a:p>
            <a:pPr marL="1092200" lvl="1" indent="-368300">
              <a:spcBef>
                <a:spcPct val="3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Human disturbance to hornbills also induced by adverse wind-related shocks, so need to break the vicious cycle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sym typeface="Wingdings" pitchFamily="2" charset="2"/>
              </a:rPr>
              <a:t>Data</a:t>
            </a:r>
            <a:r>
              <a:rPr lang="en-US" sz="2200">
                <a:solidFill>
                  <a:srgbClr val="B31B1B"/>
                </a:solidFill>
              </a:rPr>
              <a:t>: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u="sng"/>
              <a:t>Hornbill annual nest loss and reproduction data</a:t>
            </a:r>
            <a:r>
              <a:rPr lang="en-US" sz="2000"/>
              <a:t> (1994-2009) from Hornbill Research Foundation, Thailand</a:t>
            </a:r>
          </a:p>
          <a:p>
            <a:pPr marL="1092200" lvl="1" indent="-368300">
              <a:spcBef>
                <a:spcPct val="30000"/>
              </a:spcBef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000" u="sng"/>
              <a:t>Per capita village consumption</a:t>
            </a:r>
            <a:r>
              <a:rPr lang="en-US" sz="2000"/>
              <a:t> (6 villages, 1998-2006) from Thailand National Statistical Office</a:t>
            </a:r>
          </a:p>
          <a:p>
            <a:pPr marL="1092200" lvl="1" indent="-368300">
              <a:spcBef>
                <a:spcPct val="3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u="sng"/>
              <a:t>Wind speed data</a:t>
            </a:r>
            <a:r>
              <a:rPr lang="en-US" sz="2000"/>
              <a:t> (1980-2009) from Thai MET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Box 10"/>
          <p:cNvSpPr txBox="1">
            <a:spLocks noChangeArrowheads="1"/>
          </p:cNvSpPr>
          <p:nvPr/>
        </p:nvSpPr>
        <p:spPr bwMode="auto">
          <a:xfrm>
            <a:off x="228600" y="635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Hornbills and Rural Livelihood in Budo Su-Ngai  </a:t>
            </a:r>
          </a:p>
          <a:p>
            <a:r>
              <a:rPr lang="en-US" b="1"/>
              <a:t> Padi National Park (BSNP)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388" y="1093788"/>
            <a:ext cx="8642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Mountainous, tropical rainforest with &gt;2,400 mm of annual rain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Home to 6 endangered species of hornbills (density of 20.3/km</a:t>
            </a:r>
            <a:r>
              <a:rPr lang="en-US" sz="2200" baseline="30000">
                <a:solidFill>
                  <a:srgbClr val="B31B1B"/>
                </a:solidFill>
              </a:rPr>
              <a:t>2</a:t>
            </a:r>
            <a:r>
              <a:rPr lang="en-US" sz="2200">
                <a:solidFill>
                  <a:srgbClr val="B31B1B"/>
                </a:solidFill>
              </a:rPr>
              <a:t>) 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288" y="2709863"/>
            <a:ext cx="55435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 </a:t>
            </a:r>
            <a:r>
              <a:rPr lang="en-US" sz="2000">
                <a:hlinkClick r:id="rId2" action="ppaction://hlinksldjump"/>
              </a:rPr>
              <a:t>Nesting season </a:t>
            </a:r>
            <a:r>
              <a:rPr lang="en-US" sz="2000"/>
              <a:t>(Feb-Sept) each year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sz="2000"/>
              <a:t> Stable reproduction (population) </a:t>
            </a:r>
            <a:r>
              <a:rPr lang="en-US" sz="2000">
                <a:sym typeface="Wingdings" pitchFamily="2" charset="2"/>
              </a:rPr>
              <a:t>relies on 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>
                <a:sym typeface="Wingdings" pitchFamily="2" charset="2"/>
              </a:rPr>
              <a:t>  (1) </a:t>
            </a:r>
            <a:r>
              <a:rPr lang="en-US" sz="2000" u="sng">
                <a:sym typeface="Wingdings" pitchFamily="2" charset="2"/>
              </a:rPr>
              <a:t>Availability of suitable nest trees</a:t>
            </a:r>
          </a:p>
          <a:p>
            <a:pPr lvl="1">
              <a:spcBef>
                <a:spcPct val="20000"/>
              </a:spcBef>
            </a:pPr>
            <a:r>
              <a:rPr lang="en-US" sz="2000">
                <a:sym typeface="Wingdings" pitchFamily="2" charset="2"/>
              </a:rPr>
              <a:t> -  Holding capacity for breeding pairs</a:t>
            </a:r>
          </a:p>
          <a:p>
            <a:pPr lvl="1">
              <a:spcBef>
                <a:spcPct val="20000"/>
              </a:spcBef>
            </a:pPr>
            <a:r>
              <a:rPr lang="en-US" sz="2000">
                <a:sym typeface="Wingdings" pitchFamily="2" charset="2"/>
              </a:rPr>
              <a:t> -  Storms as key cause of irreversible loss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>
                <a:sym typeface="Wingdings" pitchFamily="2" charset="2"/>
              </a:rPr>
              <a:t>  (2) </a:t>
            </a:r>
            <a:r>
              <a:rPr lang="en-US" sz="2000" u="sng">
                <a:sym typeface="Wingdings" pitchFamily="2" charset="2"/>
              </a:rPr>
              <a:t>Breeding condition free of disturbance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sz="2000">
                <a:sym typeface="Wingdings" pitchFamily="2" charset="2"/>
              </a:rPr>
              <a:t>  Key threat: extensive human disturbance (poaching, forest clearance), some induced by coping responses to adverse income shocks as key threat to breeding success</a:t>
            </a:r>
          </a:p>
          <a:p>
            <a:pPr lvl="1"/>
            <a:endParaRPr lang="en-US" sz="200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95288" y="1557338"/>
            <a:ext cx="874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 Dry season (Feb-July) vs. rainy season (Aug-Jan) with &gt;2400mm. annual    </a:t>
            </a:r>
          </a:p>
          <a:p>
            <a:r>
              <a:rPr lang="en-US" sz="2000"/>
              <a:t>  rainfall, sensitive to tropical storms</a:t>
            </a:r>
          </a:p>
        </p:txBody>
      </p:sp>
      <p:pic>
        <p:nvPicPr>
          <p:cNvPr id="20486" name="Picture 8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2682875"/>
            <a:ext cx="31940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07950" y="1093788"/>
            <a:ext cx="9036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Home to Muslim minorities (among Thailand’s poorest groups): 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lnSpc>
                <a:spcPct val="60000"/>
              </a:lnSpc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Hornbill research foundation and </a:t>
            </a:r>
          </a:p>
          <a:p>
            <a:pPr marL="395288" indent="-395288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conservation project (since 1994):</a:t>
            </a:r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228600" y="635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Hornbills and Rural Livelihood in Budo Su-Ngai  </a:t>
            </a:r>
          </a:p>
          <a:p>
            <a:r>
              <a:rPr lang="en-US" b="1"/>
              <a:t> Padi National Park (BSNP)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57188" y="1500188"/>
            <a:ext cx="494823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 Poverty rates ($1.25/day) ~ 43-89%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 Heavily forest-dependent livelihood,    </a:t>
            </a:r>
          </a:p>
          <a:p>
            <a:r>
              <a:rPr lang="en-US" sz="2000"/>
              <a:t>  vulnerable to weather shock </a:t>
            </a:r>
          </a:p>
          <a:p>
            <a:pPr>
              <a:spcBef>
                <a:spcPct val="20000"/>
              </a:spcBef>
            </a:pPr>
            <a:r>
              <a:rPr lang="en-US" sz="2000"/>
              <a:t>  -  40-60% relying on rain-fed agri. </a:t>
            </a:r>
          </a:p>
          <a:p>
            <a:pPr>
              <a:spcBef>
                <a:spcPct val="20000"/>
              </a:spcBef>
            </a:pPr>
            <a:r>
              <a:rPr lang="en-US" sz="2000"/>
              <a:t>  -  Agri. lands predominated by rubber, </a:t>
            </a:r>
          </a:p>
          <a:p>
            <a:r>
              <a:rPr lang="en-US" sz="2000"/>
              <a:t>     embedded within the BSNP</a:t>
            </a:r>
          </a:p>
          <a:p>
            <a:pPr>
              <a:buFontTx/>
              <a:buChar char="•"/>
            </a:pPr>
            <a:endParaRPr lang="en-US" sz="2000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85750" y="4572000"/>
            <a:ext cx="49482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 Collect annual data on nest </a:t>
            </a:r>
          </a:p>
          <a:p>
            <a:r>
              <a:rPr lang="en-US" sz="2000"/>
              <a:t>  and reproduction variables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 Focus on nest modification and </a:t>
            </a:r>
          </a:p>
          <a:p>
            <a:r>
              <a:rPr lang="en-US" sz="2000"/>
              <a:t>  replacement (e.g., </a:t>
            </a:r>
            <a:r>
              <a:rPr lang="en-US" sz="2000">
                <a:hlinkClick r:id="rId2" action="ppaction://hlinksldjump"/>
              </a:rPr>
              <a:t>artificial nests</a:t>
            </a:r>
            <a:r>
              <a:rPr lang="en-US" sz="2000"/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 Extensive community involvement    </a:t>
            </a:r>
          </a:p>
          <a:p>
            <a:r>
              <a:rPr lang="en-US" sz="2000"/>
              <a:t>  aiming to reduce human disruptions </a:t>
            </a:r>
          </a:p>
        </p:txBody>
      </p:sp>
      <p:pic>
        <p:nvPicPr>
          <p:cNvPr id="21510" name="Picture 9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1601788"/>
            <a:ext cx="43211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General Framework</a:t>
            </a:r>
            <a:endParaRPr lang="en-US" b="1" i="1">
              <a:solidFill>
                <a:srgbClr val="B31B1B"/>
              </a:solidFill>
              <a:latin typeface="Calibri" pitchFamily="34" charset="0"/>
            </a:endParaRPr>
          </a:p>
        </p:txBody>
      </p:sp>
      <p:grpSp>
        <p:nvGrpSpPr>
          <p:cNvPr id="22531" name="Group 47"/>
          <p:cNvGrpSpPr>
            <a:grpSpLocks/>
          </p:cNvGrpSpPr>
          <p:nvPr/>
        </p:nvGrpSpPr>
        <p:grpSpPr bwMode="auto">
          <a:xfrm>
            <a:off x="-152400" y="1125538"/>
            <a:ext cx="9332913" cy="5688012"/>
            <a:chOff x="-96" y="709"/>
            <a:chExt cx="5879" cy="3583"/>
          </a:xfrm>
        </p:grpSpPr>
        <p:grpSp>
          <p:nvGrpSpPr>
            <p:cNvPr id="22564" name="Group 4"/>
            <p:cNvGrpSpPr>
              <a:grpSpLocks/>
            </p:cNvGrpSpPr>
            <p:nvPr/>
          </p:nvGrpSpPr>
          <p:grpSpPr bwMode="auto">
            <a:xfrm>
              <a:off x="0" y="2160"/>
              <a:ext cx="1020" cy="543"/>
              <a:chOff x="0" y="2252"/>
              <a:chExt cx="1020" cy="543"/>
            </a:xfrm>
          </p:grpSpPr>
          <p:sp>
            <p:nvSpPr>
              <p:cNvPr id="22585" name="Rectangle 5"/>
              <p:cNvSpPr>
                <a:spLocks noChangeArrowheads="1"/>
              </p:cNvSpPr>
              <p:nvPr/>
            </p:nvSpPr>
            <p:spPr bwMode="auto">
              <a:xfrm>
                <a:off x="0" y="2252"/>
                <a:ext cx="1020" cy="5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586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6" y="2523"/>
                <a:ext cx="27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87" name="Text Box 7"/>
              <p:cNvSpPr txBox="1">
                <a:spLocks noChangeArrowheads="1"/>
              </p:cNvSpPr>
              <p:nvPr/>
            </p:nvSpPr>
            <p:spPr bwMode="auto">
              <a:xfrm>
                <a:off x="0" y="2309"/>
                <a:ext cx="94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B31B1B"/>
                    </a:solidFill>
                  </a:rPr>
                  <a:t>Strong winds</a:t>
                </a:r>
              </a:p>
              <a:p>
                <a:r>
                  <a:rPr lang="en-US" sz="1800">
                    <a:solidFill>
                      <a:srgbClr val="B31B1B"/>
                    </a:solidFill>
                  </a:rPr>
                  <a:t>shock</a:t>
                </a:r>
              </a:p>
            </p:txBody>
          </p:sp>
        </p:grpSp>
        <p:sp>
          <p:nvSpPr>
            <p:cNvPr id="22565" name="Rectangle 8"/>
            <p:cNvSpPr>
              <a:spLocks noChangeArrowheads="1"/>
            </p:cNvSpPr>
            <p:nvPr/>
          </p:nvSpPr>
          <p:spPr bwMode="auto">
            <a:xfrm>
              <a:off x="0" y="1071"/>
              <a:ext cx="1701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35034" r="31892"/>
            <a:stretch>
              <a:fillRect/>
            </a:stretch>
          </p:blipFill>
          <p:spPr bwMode="auto">
            <a:xfrm>
              <a:off x="-96" y="1026"/>
              <a:ext cx="1706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7" name="Text Box 10"/>
            <p:cNvSpPr txBox="1">
              <a:spLocks noChangeArrowheads="1"/>
            </p:cNvSpPr>
            <p:nvPr/>
          </p:nvSpPr>
          <p:spPr bwMode="auto">
            <a:xfrm>
              <a:off x="-5" y="1087"/>
              <a:ext cx="1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B31B1B"/>
                  </a:solidFill>
                </a:rPr>
                <a:t>Irreversible nest tree loss</a:t>
              </a:r>
            </a:p>
          </p:txBody>
        </p:sp>
        <p:sp>
          <p:nvSpPr>
            <p:cNvPr id="22568" name="Rectangle 12"/>
            <p:cNvSpPr>
              <a:spLocks noChangeArrowheads="1"/>
            </p:cNvSpPr>
            <p:nvPr/>
          </p:nvSpPr>
          <p:spPr bwMode="auto">
            <a:xfrm>
              <a:off x="0" y="3430"/>
              <a:ext cx="3470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" y="3721"/>
              <a:ext cx="148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0" name="Text Box 14"/>
            <p:cNvSpPr txBox="1">
              <a:spLocks noChangeArrowheads="1"/>
            </p:cNvSpPr>
            <p:nvPr/>
          </p:nvSpPr>
          <p:spPr bwMode="auto">
            <a:xfrm>
              <a:off x="9" y="3464"/>
              <a:ext cx="1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B31B1B"/>
                  </a:solidFill>
                </a:rPr>
                <a:t>Rural village consumption</a:t>
              </a:r>
            </a:p>
          </p:txBody>
        </p:sp>
        <p:sp>
          <p:nvSpPr>
            <p:cNvPr id="22571" name="Rectangle 17"/>
            <p:cNvSpPr>
              <a:spLocks noChangeArrowheads="1"/>
            </p:cNvSpPr>
            <p:nvPr/>
          </p:nvSpPr>
          <p:spPr bwMode="auto">
            <a:xfrm>
              <a:off x="2200" y="709"/>
              <a:ext cx="3107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Text Box 18"/>
            <p:cNvSpPr txBox="1">
              <a:spLocks noChangeArrowheads="1"/>
            </p:cNvSpPr>
            <p:nvPr/>
          </p:nvSpPr>
          <p:spPr bwMode="auto">
            <a:xfrm>
              <a:off x="2222" y="748"/>
              <a:ext cx="1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B31B1B"/>
                  </a:solidFill>
                </a:rPr>
                <a:t>Accumulation of nest trees</a:t>
              </a:r>
            </a:p>
          </p:txBody>
        </p:sp>
        <p:pic>
          <p:nvPicPr>
            <p:cNvPr id="22573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3" y="982"/>
              <a:ext cx="169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4" name="Rectangle 22"/>
            <p:cNvSpPr>
              <a:spLocks noChangeArrowheads="1"/>
            </p:cNvSpPr>
            <p:nvPr/>
          </p:nvSpPr>
          <p:spPr bwMode="auto">
            <a:xfrm>
              <a:off x="3266" y="1956"/>
              <a:ext cx="2517" cy="13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Text Box 23"/>
            <p:cNvSpPr txBox="1">
              <a:spLocks noChangeArrowheads="1"/>
            </p:cNvSpPr>
            <p:nvPr/>
          </p:nvSpPr>
          <p:spPr bwMode="auto">
            <a:xfrm>
              <a:off x="3288" y="1949"/>
              <a:ext cx="1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B31B1B"/>
                  </a:solidFill>
                </a:rPr>
                <a:t>Hornbill population dynamics</a:t>
              </a:r>
            </a:p>
          </p:txBody>
        </p:sp>
        <p:pic>
          <p:nvPicPr>
            <p:cNvPr id="22576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 l="12206" r="42917"/>
            <a:stretch>
              <a:fillRect/>
            </a:stretch>
          </p:blipFill>
          <p:spPr bwMode="auto">
            <a:xfrm>
              <a:off x="3152" y="2138"/>
              <a:ext cx="2585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7" name="Line 31"/>
            <p:cNvSpPr>
              <a:spLocks noChangeShapeType="1"/>
            </p:cNvSpPr>
            <p:nvPr/>
          </p:nvSpPr>
          <p:spPr bwMode="auto">
            <a:xfrm flipV="1">
              <a:off x="295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32"/>
            <p:cNvSpPr>
              <a:spLocks noChangeShapeType="1"/>
            </p:cNvSpPr>
            <p:nvPr/>
          </p:nvSpPr>
          <p:spPr bwMode="auto">
            <a:xfrm>
              <a:off x="340" y="2722"/>
              <a:ext cx="0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33"/>
            <p:cNvSpPr>
              <a:spLocks noChangeShapeType="1"/>
            </p:cNvSpPr>
            <p:nvPr/>
          </p:nvSpPr>
          <p:spPr bwMode="auto">
            <a:xfrm>
              <a:off x="1719" y="111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34"/>
            <p:cNvSpPr>
              <a:spLocks noChangeShapeType="1"/>
            </p:cNvSpPr>
            <p:nvPr/>
          </p:nvSpPr>
          <p:spPr bwMode="auto">
            <a:xfrm>
              <a:off x="4059" y="1117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35"/>
            <p:cNvSpPr>
              <a:spLocks noChangeShapeType="1"/>
            </p:cNvSpPr>
            <p:nvPr/>
          </p:nvSpPr>
          <p:spPr bwMode="auto">
            <a:xfrm>
              <a:off x="5556" y="1117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36"/>
            <p:cNvSpPr>
              <a:spLocks noChangeShapeType="1"/>
            </p:cNvSpPr>
            <p:nvPr/>
          </p:nvSpPr>
          <p:spPr bwMode="auto">
            <a:xfrm>
              <a:off x="1655" y="3838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37"/>
            <p:cNvSpPr>
              <a:spLocks noChangeShapeType="1"/>
            </p:cNvSpPr>
            <p:nvPr/>
          </p:nvSpPr>
          <p:spPr bwMode="auto">
            <a:xfrm flipV="1">
              <a:off x="3107" y="2341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38"/>
            <p:cNvSpPr>
              <a:spLocks noChangeShapeType="1"/>
            </p:cNvSpPr>
            <p:nvPr/>
          </p:nvSpPr>
          <p:spPr bwMode="auto">
            <a:xfrm>
              <a:off x="3107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57" name="Group 117"/>
          <p:cNvGrpSpPr>
            <a:grpSpLocks/>
          </p:cNvGrpSpPr>
          <p:nvPr/>
        </p:nvGrpSpPr>
        <p:grpSpPr bwMode="auto">
          <a:xfrm>
            <a:off x="1258888" y="3141663"/>
            <a:ext cx="3484562" cy="1439862"/>
            <a:chOff x="793" y="1979"/>
            <a:chExt cx="2195" cy="907"/>
          </a:xfrm>
        </p:grpSpPr>
        <p:grpSp>
          <p:nvGrpSpPr>
            <p:cNvPr id="22558" name="Group 68"/>
            <p:cNvGrpSpPr>
              <a:grpSpLocks/>
            </p:cNvGrpSpPr>
            <p:nvPr/>
          </p:nvGrpSpPr>
          <p:grpSpPr bwMode="auto">
            <a:xfrm>
              <a:off x="1202" y="1979"/>
              <a:ext cx="1786" cy="907"/>
              <a:chOff x="1247" y="1933"/>
              <a:chExt cx="1786" cy="907"/>
            </a:xfrm>
          </p:grpSpPr>
          <p:sp>
            <p:nvSpPr>
              <p:cNvPr id="22560" name="Rectangle 69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786" cy="907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rgbClr val="B31B1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1" name="Text Box 70"/>
              <p:cNvSpPr txBox="1">
                <a:spLocks noChangeArrowheads="1"/>
              </p:cNvSpPr>
              <p:nvPr/>
            </p:nvSpPr>
            <p:spPr bwMode="auto">
              <a:xfrm>
                <a:off x="1265" y="1933"/>
                <a:ext cx="176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>
                    <a:solidFill>
                      <a:srgbClr val="B31B1B"/>
                    </a:solidFill>
                  </a:rPr>
                  <a:t>Wind-based index</a:t>
                </a:r>
              </a:p>
              <a:p>
                <a:r>
                  <a:rPr lang="en-US" sz="1800">
                    <a:solidFill>
                      <a:srgbClr val="B31B1B"/>
                    </a:solidFill>
                  </a:rPr>
                  <a:t>Insurance for nest tree</a:t>
                </a:r>
              </a:p>
              <a:p>
                <a:r>
                  <a:rPr lang="en-US" sz="1800">
                    <a:solidFill>
                      <a:srgbClr val="B31B1B"/>
                    </a:solidFill>
                  </a:rPr>
                  <a:t>based on </a:t>
                </a:r>
              </a:p>
            </p:txBody>
          </p:sp>
          <p:pic>
            <p:nvPicPr>
              <p:cNvPr id="22562" name="Picture 7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54" y="2293"/>
                <a:ext cx="34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3" name="Picture 7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01" y="2600"/>
                <a:ext cx="171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59" name="Line 73"/>
            <p:cNvSpPr>
              <a:spLocks noChangeShapeType="1"/>
            </p:cNvSpPr>
            <p:nvPr/>
          </p:nvSpPr>
          <p:spPr bwMode="auto">
            <a:xfrm>
              <a:off x="793" y="2523"/>
              <a:ext cx="363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3" name="Group 99"/>
          <p:cNvGrpSpPr>
            <a:grpSpLocks/>
          </p:cNvGrpSpPr>
          <p:nvPr/>
        </p:nvGrpSpPr>
        <p:grpSpPr bwMode="auto">
          <a:xfrm>
            <a:off x="5148263" y="2205038"/>
            <a:ext cx="4032250" cy="3024187"/>
            <a:chOff x="3243" y="1389"/>
            <a:chExt cx="2540" cy="1905"/>
          </a:xfrm>
        </p:grpSpPr>
        <p:sp>
          <p:nvSpPr>
            <p:cNvPr id="22554" name="Rectangle 100"/>
            <p:cNvSpPr>
              <a:spLocks noChangeArrowheads="1"/>
            </p:cNvSpPr>
            <p:nvPr/>
          </p:nvSpPr>
          <p:spPr bwMode="auto">
            <a:xfrm>
              <a:off x="3279" y="2750"/>
              <a:ext cx="2481" cy="54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55" name="Picture 101"/>
            <p:cNvPicPr>
              <a:picLocks noChangeAspect="1" noChangeArrowheads="1"/>
            </p:cNvPicPr>
            <p:nvPr/>
          </p:nvPicPr>
          <p:blipFill>
            <a:blip r:embed="rId9" cstate="print"/>
            <a:srcRect l="14566" r="36615"/>
            <a:stretch>
              <a:fillRect/>
            </a:stretch>
          </p:blipFill>
          <p:spPr bwMode="auto">
            <a:xfrm>
              <a:off x="3243" y="2733"/>
              <a:ext cx="254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6" name="Line 102"/>
            <p:cNvSpPr>
              <a:spLocks noChangeShapeType="1"/>
            </p:cNvSpPr>
            <p:nvPr/>
          </p:nvSpPr>
          <p:spPr bwMode="auto">
            <a:xfrm>
              <a:off x="5284" y="1389"/>
              <a:ext cx="181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103"/>
            <p:cNvSpPr>
              <a:spLocks noChangeShapeType="1"/>
            </p:cNvSpPr>
            <p:nvPr/>
          </p:nvSpPr>
          <p:spPr bwMode="auto">
            <a:xfrm>
              <a:off x="5465" y="1389"/>
              <a:ext cx="0" cy="1361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66" name="Group 126"/>
          <p:cNvGrpSpPr>
            <a:grpSpLocks/>
          </p:cNvGrpSpPr>
          <p:nvPr/>
        </p:nvGrpSpPr>
        <p:grpSpPr bwMode="auto">
          <a:xfrm>
            <a:off x="0" y="4652963"/>
            <a:ext cx="5508625" cy="2205037"/>
            <a:chOff x="0" y="2931"/>
            <a:chExt cx="3470" cy="1389"/>
          </a:xfrm>
        </p:grpSpPr>
        <p:sp>
          <p:nvSpPr>
            <p:cNvPr id="22550" name="Line 113"/>
            <p:cNvSpPr>
              <a:spLocks noChangeShapeType="1"/>
            </p:cNvSpPr>
            <p:nvPr/>
          </p:nvSpPr>
          <p:spPr bwMode="auto">
            <a:xfrm>
              <a:off x="2426" y="2931"/>
              <a:ext cx="0" cy="998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Rectangle 111"/>
            <p:cNvSpPr>
              <a:spLocks noChangeArrowheads="1"/>
            </p:cNvSpPr>
            <p:nvPr/>
          </p:nvSpPr>
          <p:spPr bwMode="auto">
            <a:xfrm>
              <a:off x="0" y="3974"/>
              <a:ext cx="3470" cy="34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52" name="Picture 1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" y="4017"/>
              <a:ext cx="339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116"/>
            <p:cNvSpPr txBox="1">
              <a:spLocks noChangeArrowheads="1"/>
            </p:cNvSpPr>
            <p:nvPr/>
          </p:nvSpPr>
          <p:spPr bwMode="auto">
            <a:xfrm>
              <a:off x="1203" y="3059"/>
              <a:ext cx="12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Community-based</a:t>
              </a:r>
            </a:p>
            <a:p>
              <a:r>
                <a:rPr lang="en-US" sz="1400">
                  <a:solidFill>
                    <a:schemeClr val="bg2"/>
                  </a:solidFill>
                </a:rPr>
                <a:t>nest recovery program</a:t>
              </a:r>
            </a:p>
          </p:txBody>
        </p:sp>
      </p:grpSp>
      <p:grpSp>
        <p:nvGrpSpPr>
          <p:cNvPr id="61567" name="Group 127"/>
          <p:cNvGrpSpPr>
            <a:grpSpLocks/>
          </p:cNvGrpSpPr>
          <p:nvPr/>
        </p:nvGrpSpPr>
        <p:grpSpPr bwMode="auto">
          <a:xfrm>
            <a:off x="5508625" y="5300663"/>
            <a:ext cx="3359150" cy="1152525"/>
            <a:chOff x="3470" y="3339"/>
            <a:chExt cx="2116" cy="726"/>
          </a:xfrm>
        </p:grpSpPr>
        <p:sp>
          <p:nvSpPr>
            <p:cNvPr id="22547" name="Line 114"/>
            <p:cNvSpPr>
              <a:spLocks noChangeShapeType="1"/>
            </p:cNvSpPr>
            <p:nvPr/>
          </p:nvSpPr>
          <p:spPr bwMode="auto">
            <a:xfrm>
              <a:off x="3470" y="4065"/>
              <a:ext cx="589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15"/>
            <p:cNvSpPr>
              <a:spLocks noChangeShapeType="1"/>
            </p:cNvSpPr>
            <p:nvPr/>
          </p:nvSpPr>
          <p:spPr bwMode="auto">
            <a:xfrm flipV="1">
              <a:off x="4059" y="3339"/>
              <a:ext cx="0" cy="726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Text Box 124"/>
            <p:cNvSpPr txBox="1">
              <a:spLocks noChangeArrowheads="1"/>
            </p:cNvSpPr>
            <p:nvPr/>
          </p:nvSpPr>
          <p:spPr bwMode="auto">
            <a:xfrm>
              <a:off x="4105" y="3565"/>
              <a:ext cx="148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Reduce human disturbance</a:t>
              </a:r>
            </a:p>
            <a:p>
              <a:r>
                <a:rPr lang="en-US" sz="1400">
                  <a:solidFill>
                    <a:schemeClr val="bg2"/>
                  </a:solidFill>
                </a:rPr>
                <a:t>Induced by adverse</a:t>
              </a:r>
            </a:p>
            <a:p>
              <a:r>
                <a:rPr lang="en-US" sz="1400">
                  <a:solidFill>
                    <a:schemeClr val="bg2"/>
                  </a:solidFill>
                </a:rPr>
                <a:t>Consumption shock</a:t>
              </a:r>
            </a:p>
          </p:txBody>
        </p:sp>
      </p:grpSp>
      <p:grpSp>
        <p:nvGrpSpPr>
          <p:cNvPr id="61572" name="Group 132"/>
          <p:cNvGrpSpPr>
            <a:grpSpLocks/>
          </p:cNvGrpSpPr>
          <p:nvPr/>
        </p:nvGrpSpPr>
        <p:grpSpPr bwMode="auto">
          <a:xfrm>
            <a:off x="0" y="1989138"/>
            <a:ext cx="7524750" cy="4391025"/>
            <a:chOff x="0" y="1253"/>
            <a:chExt cx="4740" cy="2766"/>
          </a:xfrm>
        </p:grpSpPr>
        <p:sp>
          <p:nvSpPr>
            <p:cNvPr id="22544" name="Oval 133"/>
            <p:cNvSpPr>
              <a:spLocks noChangeArrowheads="1"/>
            </p:cNvSpPr>
            <p:nvPr/>
          </p:nvSpPr>
          <p:spPr bwMode="auto">
            <a:xfrm>
              <a:off x="0" y="1253"/>
              <a:ext cx="1519" cy="363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34"/>
            <p:cNvSpPr>
              <a:spLocks noChangeArrowheads="1"/>
            </p:cNvSpPr>
            <p:nvPr/>
          </p:nvSpPr>
          <p:spPr bwMode="auto">
            <a:xfrm>
              <a:off x="0" y="3657"/>
              <a:ext cx="1655" cy="362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35"/>
            <p:cNvSpPr>
              <a:spLocks noChangeArrowheads="1"/>
            </p:cNvSpPr>
            <p:nvPr/>
          </p:nvSpPr>
          <p:spPr bwMode="auto">
            <a:xfrm>
              <a:off x="3696" y="2160"/>
              <a:ext cx="1044" cy="31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89" name="Group 61"/>
          <p:cNvGrpSpPr>
            <a:grpSpLocks/>
          </p:cNvGrpSpPr>
          <p:nvPr/>
        </p:nvGrpSpPr>
        <p:grpSpPr bwMode="auto">
          <a:xfrm>
            <a:off x="3506788" y="2060575"/>
            <a:ext cx="4895850" cy="1081088"/>
            <a:chOff x="2209" y="1298"/>
            <a:chExt cx="3084" cy="681"/>
          </a:xfrm>
        </p:grpSpPr>
        <p:sp>
          <p:nvSpPr>
            <p:cNvPr id="22538" name="Rectangle 94"/>
            <p:cNvSpPr>
              <a:spLocks noChangeArrowheads="1"/>
            </p:cNvSpPr>
            <p:nvPr/>
          </p:nvSpPr>
          <p:spPr bwMode="auto">
            <a:xfrm>
              <a:off x="2209" y="1298"/>
              <a:ext cx="3084" cy="27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96"/>
            <p:cNvSpPr>
              <a:spLocks noChangeShapeType="1"/>
            </p:cNvSpPr>
            <p:nvPr/>
          </p:nvSpPr>
          <p:spPr bwMode="auto">
            <a:xfrm flipV="1">
              <a:off x="2925" y="1797"/>
              <a:ext cx="0" cy="182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97"/>
            <p:cNvSpPr>
              <a:spLocks noChangeShapeType="1"/>
            </p:cNvSpPr>
            <p:nvPr/>
          </p:nvSpPr>
          <p:spPr bwMode="auto">
            <a:xfrm>
              <a:off x="2925" y="1797"/>
              <a:ext cx="1633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98"/>
            <p:cNvSpPr>
              <a:spLocks noChangeShapeType="1"/>
            </p:cNvSpPr>
            <p:nvPr/>
          </p:nvSpPr>
          <p:spPr bwMode="auto">
            <a:xfrm flipV="1">
              <a:off x="4558" y="1616"/>
              <a:ext cx="0" cy="181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Text Box 121"/>
            <p:cNvSpPr txBox="1">
              <a:spLocks noChangeArrowheads="1"/>
            </p:cNvSpPr>
            <p:nvPr/>
          </p:nvSpPr>
          <p:spPr bwMode="auto">
            <a:xfrm>
              <a:off x="2841" y="1624"/>
              <a:ext cx="17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Effective nest recovery response</a:t>
              </a:r>
            </a:p>
          </p:txBody>
        </p:sp>
        <p:pic>
          <p:nvPicPr>
            <p:cNvPr id="22543" name="Picture 6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99" y="1337"/>
              <a:ext cx="294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48"/>
          <p:cNvSpPr>
            <a:spLocks noChangeArrowheads="1"/>
          </p:cNvSpPr>
          <p:nvPr/>
        </p:nvSpPr>
        <p:spPr bwMode="auto">
          <a:xfrm>
            <a:off x="1979613" y="2924175"/>
            <a:ext cx="5256212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Results of Predictive Relationships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grpSp>
        <p:nvGrpSpPr>
          <p:cNvPr id="23556" name="Group 76"/>
          <p:cNvGrpSpPr>
            <a:grpSpLocks/>
          </p:cNvGrpSpPr>
          <p:nvPr/>
        </p:nvGrpSpPr>
        <p:grpSpPr bwMode="auto">
          <a:xfrm>
            <a:off x="28575" y="3717925"/>
            <a:ext cx="9137650" cy="3132138"/>
            <a:chOff x="18" y="2342"/>
            <a:chExt cx="5756" cy="1973"/>
          </a:xfrm>
        </p:grpSpPr>
        <p:sp>
          <p:nvSpPr>
            <p:cNvPr id="23572" name="Rectangle 8"/>
            <p:cNvSpPr>
              <a:spLocks noChangeArrowheads="1"/>
            </p:cNvSpPr>
            <p:nvPr/>
          </p:nvSpPr>
          <p:spPr bwMode="auto">
            <a:xfrm>
              <a:off x="18" y="2460"/>
              <a:ext cx="5756" cy="18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3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" y="2342"/>
              <a:ext cx="5540" cy="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07950" y="1093788"/>
            <a:ext cx="90360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Two constructed wind variables: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i="1"/>
              <a:t>w</a:t>
            </a:r>
            <a:r>
              <a:rPr lang="en-US" sz="2000" i="1" baseline="-25000"/>
              <a:t>t</a:t>
            </a:r>
            <a:r>
              <a:rPr lang="en-US" sz="2000" i="1"/>
              <a:t>    </a:t>
            </a:r>
            <a:r>
              <a:rPr lang="en-US" sz="2000"/>
              <a:t>annual maximum wind speed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i="1"/>
              <a:t>cw</a:t>
            </a:r>
            <a:r>
              <a:rPr lang="en-US" sz="2000" i="1" baseline="-25000"/>
              <a:t>t </a:t>
            </a:r>
            <a:r>
              <a:rPr lang="en-US" sz="2000" baseline="-25000"/>
              <a:t>   </a:t>
            </a:r>
            <a:r>
              <a:rPr lang="en-US" sz="2000"/>
              <a:t>cumulative monthly maximum wind speeds that exceed the   </a:t>
            </a:r>
          </a:p>
          <a:p>
            <a:pPr marL="1092200" lvl="1" indent="-368300">
              <a:spcBef>
                <a:spcPct val="20000"/>
              </a:spcBef>
              <a:tabLst>
                <a:tab pos="395288" algn="l"/>
              </a:tabLst>
            </a:pPr>
            <a:r>
              <a:rPr lang="en-US" sz="2000"/>
              <a:t>             month-specific long-term average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/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</p:txBody>
      </p:sp>
      <p:pic>
        <p:nvPicPr>
          <p:cNvPr id="23558" name="Picture 145"/>
          <p:cNvPicPr>
            <a:picLocks noChangeAspect="1" noChangeArrowheads="1"/>
          </p:cNvPicPr>
          <p:nvPr/>
        </p:nvPicPr>
        <p:blipFill>
          <a:blip r:embed="rId3" cstate="print"/>
          <a:srcRect l="20070" t="-1506" r="22430" b="5724"/>
          <a:stretch>
            <a:fillRect/>
          </a:stretch>
        </p:blipFill>
        <p:spPr bwMode="auto">
          <a:xfrm>
            <a:off x="1835150" y="3068638"/>
            <a:ext cx="5257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9" name="Group 163"/>
          <p:cNvGrpSpPr>
            <a:grpSpLocks/>
          </p:cNvGrpSpPr>
          <p:nvPr/>
        </p:nvGrpSpPr>
        <p:grpSpPr bwMode="auto">
          <a:xfrm>
            <a:off x="0" y="1093788"/>
            <a:ext cx="9144000" cy="5719762"/>
            <a:chOff x="0" y="689"/>
            <a:chExt cx="5760" cy="3603"/>
          </a:xfrm>
        </p:grpSpPr>
        <p:sp>
          <p:nvSpPr>
            <p:cNvPr id="23560" name="Rectangle 164"/>
            <p:cNvSpPr>
              <a:spLocks noChangeArrowheads="1"/>
            </p:cNvSpPr>
            <p:nvPr/>
          </p:nvSpPr>
          <p:spPr bwMode="auto">
            <a:xfrm>
              <a:off x="0" y="709"/>
              <a:ext cx="5760" cy="167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1" name="Group 165"/>
            <p:cNvGrpSpPr>
              <a:grpSpLocks/>
            </p:cNvGrpSpPr>
            <p:nvPr/>
          </p:nvGrpSpPr>
          <p:grpSpPr bwMode="auto">
            <a:xfrm>
              <a:off x="0" y="689"/>
              <a:ext cx="5760" cy="3603"/>
              <a:chOff x="0" y="689"/>
              <a:chExt cx="5760" cy="3603"/>
            </a:xfrm>
          </p:grpSpPr>
          <p:sp>
            <p:nvSpPr>
              <p:cNvPr id="23564" name="Rectangle 166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5760" cy="149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Rectangle 3"/>
              <p:cNvSpPr>
                <a:spLocks noChangeArrowheads="1"/>
              </p:cNvSpPr>
              <p:nvPr/>
            </p:nvSpPr>
            <p:spPr bwMode="auto">
              <a:xfrm>
                <a:off x="68" y="689"/>
                <a:ext cx="5692" cy="1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/>
              <a:lstStyle/>
              <a:p>
                <a:pPr marL="395288" indent="-395288">
                  <a:spcBef>
                    <a:spcPct val="20000"/>
                  </a:spcBef>
                  <a:buFont typeface="Wingdings" pitchFamily="2" charset="2"/>
                  <a:buNone/>
                  <a:tabLst>
                    <a:tab pos="395288" algn="l"/>
                  </a:tabLst>
                </a:pPr>
                <a:r>
                  <a:rPr lang="en-US" sz="2000">
                    <a:solidFill>
                      <a:srgbClr val="B31B1B"/>
                    </a:solidFill>
                  </a:rPr>
                  <a:t>(1) Total nest tree loss (% total available):</a:t>
                </a:r>
              </a:p>
              <a:p>
                <a:pPr marL="395288" indent="-395288">
                  <a:spcBef>
                    <a:spcPct val="20000"/>
                  </a:spcBef>
                  <a:buFont typeface="Wingdings" pitchFamily="2" charset="2"/>
                  <a:buNone/>
                  <a:tabLst>
                    <a:tab pos="395288" algn="l"/>
                  </a:tabLst>
                </a:pPr>
                <a:endParaRPr lang="en-US" sz="2000">
                  <a:solidFill>
                    <a:srgbClr val="B31B1B"/>
                  </a:solidFill>
                </a:endParaRPr>
              </a:p>
              <a:p>
                <a:pPr marL="395288" indent="-395288"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395288" algn="l"/>
                  </a:tabLst>
                </a:pPr>
                <a:endParaRPr lang="en-US" sz="2000">
                  <a:solidFill>
                    <a:srgbClr val="B31B1B"/>
                  </a:solidFill>
                </a:endParaRPr>
              </a:p>
              <a:p>
                <a:pPr marL="395288" indent="-395288">
                  <a:spcBef>
                    <a:spcPct val="20000"/>
                  </a:spcBef>
                  <a:buFont typeface="Wingdings" pitchFamily="2" charset="2"/>
                  <a:buNone/>
                  <a:tabLst>
                    <a:tab pos="395288" algn="l"/>
                  </a:tabLst>
                </a:pPr>
                <a:endParaRPr lang="en-US" sz="2000">
                  <a:solidFill>
                    <a:srgbClr val="B31B1B"/>
                  </a:solidFill>
                </a:endParaRPr>
              </a:p>
            </p:txBody>
          </p:sp>
          <p:pic>
            <p:nvPicPr>
              <p:cNvPr id="23566" name="Picture 16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50342"/>
              <a:stretch>
                <a:fillRect/>
              </a:stretch>
            </p:blipFill>
            <p:spPr bwMode="auto">
              <a:xfrm>
                <a:off x="3213" y="765"/>
                <a:ext cx="2543" cy="1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7" name="Rectangle 169"/>
              <p:cNvSpPr>
                <a:spLocks noChangeArrowheads="1"/>
              </p:cNvSpPr>
              <p:nvPr/>
            </p:nvSpPr>
            <p:spPr bwMode="auto">
              <a:xfrm>
                <a:off x="295" y="1026"/>
                <a:ext cx="2676" cy="6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68" name="Picture 17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2674" r="14566"/>
              <a:stretch>
                <a:fillRect/>
              </a:stretch>
            </p:blipFill>
            <p:spPr bwMode="auto">
              <a:xfrm>
                <a:off x="113" y="1080"/>
                <a:ext cx="3039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9" name="Rectangle 171"/>
              <p:cNvSpPr>
                <a:spLocks noChangeArrowheads="1"/>
              </p:cNvSpPr>
              <p:nvPr/>
            </p:nvSpPr>
            <p:spPr bwMode="auto">
              <a:xfrm>
                <a:off x="2027" y="2477"/>
                <a:ext cx="1724" cy="1815"/>
              </a:xfrm>
              <a:prstGeom prst="rect">
                <a:avLst/>
              </a:prstGeom>
              <a:noFill/>
              <a:ln w="38100">
                <a:solidFill>
                  <a:srgbClr val="B31B1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Text Box 172"/>
              <p:cNvSpPr txBox="1">
                <a:spLocks noChangeArrowheads="1"/>
              </p:cNvSpPr>
              <p:nvPr/>
            </p:nvSpPr>
            <p:spPr bwMode="auto">
              <a:xfrm>
                <a:off x="0" y="1710"/>
                <a:ext cx="3374" cy="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30000"/>
                  </a:spcBef>
                  <a:buFontTx/>
                  <a:buChar char="•"/>
                </a:pPr>
                <a:r>
                  <a:rPr lang="en-US" sz="1800"/>
                  <a:t> Endogenous regime switching with </a:t>
                </a:r>
                <a:r>
                  <a:rPr lang="el-GR" sz="1800" i="1"/>
                  <a:t>κ</a:t>
                </a:r>
                <a:r>
                  <a:rPr lang="en-US" sz="1800"/>
                  <a:t> = 25 knots</a:t>
                </a:r>
              </a:p>
              <a:p>
                <a:pPr>
                  <a:spcBef>
                    <a:spcPct val="30000"/>
                  </a:spcBef>
                  <a:buFontTx/>
                  <a:buChar char="•"/>
                </a:pPr>
                <a:r>
                  <a:rPr lang="en-US" sz="1800"/>
                  <a:t> Model predicts nest loss well in the bad regime</a:t>
                </a:r>
              </a:p>
              <a:p>
                <a:pPr>
                  <a:spcBef>
                    <a:spcPct val="30000"/>
                  </a:spcBef>
                  <a:buFontTx/>
                  <a:buChar char="•"/>
                </a:pPr>
                <a:r>
                  <a:rPr lang="en-US" sz="1800"/>
                  <a:t> Predicted nest loss captures history well</a:t>
                </a:r>
              </a:p>
            </p:txBody>
          </p:sp>
          <p:sp>
            <p:nvSpPr>
              <p:cNvPr id="23571" name="Rectangle 173"/>
              <p:cNvSpPr>
                <a:spLocks noChangeArrowheads="1"/>
              </p:cNvSpPr>
              <p:nvPr/>
            </p:nvSpPr>
            <p:spPr bwMode="auto">
              <a:xfrm>
                <a:off x="3198" y="736"/>
                <a:ext cx="2562" cy="1678"/>
              </a:xfrm>
              <a:prstGeom prst="rect">
                <a:avLst/>
              </a:prstGeom>
              <a:noFill/>
              <a:ln w="38100">
                <a:solidFill>
                  <a:srgbClr val="B31B1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2" name="Rectangle 174"/>
            <p:cNvSpPr>
              <a:spLocks noChangeArrowheads="1"/>
            </p:cNvSpPr>
            <p:nvPr/>
          </p:nvSpPr>
          <p:spPr bwMode="auto">
            <a:xfrm>
              <a:off x="0" y="1879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63" name="Rectangle 175"/>
            <p:cNvSpPr>
              <a:spLocks noChangeArrowheads="1"/>
            </p:cNvSpPr>
            <p:nvPr/>
          </p:nvSpPr>
          <p:spPr bwMode="auto">
            <a:xfrm>
              <a:off x="2702" y="2053"/>
              <a:ext cx="3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 ,       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5"/>
          <p:cNvPicPr>
            <a:picLocks noChangeAspect="1" noChangeArrowheads="1"/>
          </p:cNvPicPr>
          <p:nvPr/>
        </p:nvPicPr>
        <p:blipFill>
          <a:blip r:embed="rId2" cstate="print"/>
          <a:srcRect t="49658"/>
          <a:stretch>
            <a:fillRect/>
          </a:stretch>
        </p:blipFill>
        <p:spPr bwMode="auto">
          <a:xfrm>
            <a:off x="5072063" y="1182688"/>
            <a:ext cx="40655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Results of Predictive Relationships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8575" y="3717925"/>
            <a:ext cx="9137650" cy="3132138"/>
            <a:chOff x="18" y="2342"/>
            <a:chExt cx="5756" cy="1973"/>
          </a:xfrm>
        </p:grpSpPr>
        <p:sp>
          <p:nvSpPr>
            <p:cNvPr id="24588" name="Rectangle 5"/>
            <p:cNvSpPr>
              <a:spLocks noChangeArrowheads="1"/>
            </p:cNvSpPr>
            <p:nvPr/>
          </p:nvSpPr>
          <p:spPr bwMode="auto">
            <a:xfrm>
              <a:off x="18" y="2460"/>
              <a:ext cx="5756" cy="18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8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" y="2342"/>
              <a:ext cx="5540" cy="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107950" y="1093788"/>
            <a:ext cx="90360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solidFill>
                  <a:srgbClr val="B31B1B"/>
                </a:solidFill>
              </a:rPr>
              <a:t>(2) Village per capita consumption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0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>
              <a:solidFill>
                <a:srgbClr val="B31B1B"/>
              </a:solidFill>
            </a:endParaRPr>
          </a:p>
        </p:txBody>
      </p:sp>
      <p:sp>
        <p:nvSpPr>
          <p:cNvPr id="24582" name="Rectangle 32"/>
          <p:cNvSpPr>
            <a:spLocks noChangeArrowheads="1"/>
          </p:cNvSpPr>
          <p:nvPr/>
        </p:nvSpPr>
        <p:spPr bwMode="auto">
          <a:xfrm>
            <a:off x="6040438" y="3932238"/>
            <a:ext cx="1512887" cy="2881312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33"/>
          <p:cNvSpPr txBox="1">
            <a:spLocks noChangeArrowheads="1"/>
          </p:cNvSpPr>
          <p:nvPr/>
        </p:nvSpPr>
        <p:spPr bwMode="auto">
          <a:xfrm>
            <a:off x="34925" y="2492375"/>
            <a:ext cx="50419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1800"/>
              <a:t> Weighted least square of 6 villages in biennial</a:t>
            </a:r>
          </a:p>
          <a:p>
            <a:r>
              <a:rPr lang="en-US" sz="1800"/>
              <a:t>   survey period (1998-2006) 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800"/>
              <a:t> Elasticity of village consumption wrt.   </a:t>
            </a:r>
          </a:p>
          <a:p>
            <a:pPr>
              <a:spcBef>
                <a:spcPct val="30000"/>
              </a:spcBef>
            </a:pPr>
            <a:r>
              <a:rPr lang="en-US" sz="1800"/>
              <a:t>  cumulative intensity of severe wind = 0.35</a:t>
            </a:r>
          </a:p>
        </p:txBody>
      </p:sp>
      <p:sp>
        <p:nvSpPr>
          <p:cNvPr id="24584" name="Rectangle 34"/>
          <p:cNvSpPr>
            <a:spLocks noChangeArrowheads="1"/>
          </p:cNvSpPr>
          <p:nvPr/>
        </p:nvSpPr>
        <p:spPr bwMode="auto">
          <a:xfrm>
            <a:off x="5076825" y="1168400"/>
            <a:ext cx="4067175" cy="2663825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5" name="Group 39"/>
          <p:cNvGrpSpPr>
            <a:grpSpLocks/>
          </p:cNvGrpSpPr>
          <p:nvPr/>
        </p:nvGrpSpPr>
        <p:grpSpPr bwMode="auto">
          <a:xfrm>
            <a:off x="468313" y="1628775"/>
            <a:ext cx="3598862" cy="720725"/>
            <a:chOff x="295" y="1026"/>
            <a:chExt cx="2267" cy="454"/>
          </a:xfrm>
        </p:grpSpPr>
        <p:sp>
          <p:nvSpPr>
            <p:cNvPr id="24586" name="Rectangle 30"/>
            <p:cNvSpPr>
              <a:spLocks noChangeArrowheads="1"/>
            </p:cNvSpPr>
            <p:nvPr/>
          </p:nvSpPr>
          <p:spPr bwMode="auto">
            <a:xfrm>
              <a:off x="295" y="1026"/>
              <a:ext cx="2267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87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1117"/>
              <a:ext cx="2087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1268</Words>
  <Application>Microsoft Office PowerPoint</Application>
  <PresentationFormat>On-screen Show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การออกแบบเริ่มต้น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BACHO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SMC</dc:creator>
  <cp:lastModifiedBy>Chris Barrett</cp:lastModifiedBy>
  <cp:revision>79</cp:revision>
  <dcterms:created xsi:type="dcterms:W3CDTF">2009-12-18T06:33:16Z</dcterms:created>
  <dcterms:modified xsi:type="dcterms:W3CDTF">2010-02-02T12:23:41Z</dcterms:modified>
</cp:coreProperties>
</file>